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57" r:id="rId4"/>
    <p:sldId id="258" r:id="rId5"/>
    <p:sldId id="259" r:id="rId6"/>
    <p:sldId id="260" r:id="rId7"/>
    <p:sldId id="261" r:id="rId8"/>
    <p:sldId id="270" r:id="rId9"/>
    <p:sldId id="271" r:id="rId10"/>
    <p:sldId id="272" r:id="rId11"/>
    <p:sldId id="264" r:id="rId12"/>
    <p:sldId id="265" r:id="rId13"/>
    <p:sldId id="277" r:id="rId14"/>
    <p:sldId id="273" r:id="rId15"/>
    <p:sldId id="274" r:id="rId16"/>
    <p:sldId id="275" r:id="rId17"/>
    <p:sldId id="267" r:id="rId18"/>
    <p:sldId id="26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5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5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7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15A6-A7B8-4BC9-B697-1483A5F71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5C7C7-0312-431D-9DF7-7840225546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25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AD50-9F81-4EA5-BFF8-1416FEC8C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69FD1-3CC8-4BEF-9506-50D58B1ACA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523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E89C-C7E1-48CF-85D0-BDE8035FD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A07AD-2694-46F5-9555-20BA3E1C4A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78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B221-2F62-4BE6-8A74-F6207184C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49F2B-238C-41A3-8F0E-636E16EEB69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9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2C84-B8B1-4534-9AC6-823C5034E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20249-903A-439E-A402-C8B0E5DC0A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0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0D8B-F724-494A-A38C-E2B9D2EACC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49C56-ADC9-439E-BBEC-462C94B384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84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8BAD-D6D8-424A-8947-55E61161B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214A6-DD72-4626-B8B5-4383EC33792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806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E36B-75A1-4D83-9397-B70FAF0C2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E870E-6DCF-4E64-8BFC-0E5B469829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87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31B9-73A3-4FF7-9BDF-1CAACD06C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AD12F-ED1C-4E74-9614-86A9843486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2D55-4BBF-4A6B-B07E-A71DE28CA7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D62AE-0696-4ED6-827C-03D923F964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244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3A62-F6AE-48C8-901D-A764EB582D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1AB10-42DE-48CA-A583-3E4EEC477C0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36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5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4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FDB2-EB79-4AAB-90B1-C5DD7012D1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66F4-F1D5-46AB-9198-D90F91FC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6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86F7B-7FDC-4BE3-84F3-7DBB58B91D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CEC4E-FEA4-4C17-A629-B65D5740FC8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58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3976"/>
            <a:ext cx="1210056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40676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94"/>
            <a:ext cx="12164695" cy="784472"/>
          </a:xfrm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BÀI 2. TẬP HỢP SỐ TỰ NHIÊN. GHI SỐ TỰ NHIÊN.</a:t>
            </a:r>
            <a:endParaRPr lang="en-US" sz="36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3869180"/>
              </p:ext>
            </p:extLst>
          </p:nvPr>
        </p:nvGraphicFramePr>
        <p:xfrm>
          <a:off x="97970" y="1570467"/>
          <a:ext cx="5679375" cy="939696"/>
        </p:xfrm>
        <a:graphic>
          <a:graphicData uri="http://schemas.openxmlformats.org/drawingml/2006/table">
            <a:tbl>
              <a:tblPr firstRow="1" firstCol="1" bandRow="1"/>
              <a:tblGrid>
                <a:gridCol w="518319">
                  <a:extLst>
                    <a:ext uri="{9D8B030D-6E8A-4147-A177-3AD203B41FA5}">
                      <a16:colId xmlns:a16="http://schemas.microsoft.com/office/drawing/2014/main" val="2934399542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1529881658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3013574160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570854214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724080900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3486400041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485020183"/>
                    </a:ext>
                  </a:extLst>
                </a:gridCol>
                <a:gridCol w="741888">
                  <a:extLst>
                    <a:ext uri="{9D8B030D-6E8A-4147-A177-3AD203B41FA5}">
                      <a16:colId xmlns:a16="http://schemas.microsoft.com/office/drawing/2014/main" val="3014378914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802972847"/>
                    </a:ext>
                  </a:extLst>
                </a:gridCol>
                <a:gridCol w="477981">
                  <a:extLst>
                    <a:ext uri="{9D8B030D-6E8A-4147-A177-3AD203B41FA5}">
                      <a16:colId xmlns:a16="http://schemas.microsoft.com/office/drawing/2014/main" val="3850518206"/>
                    </a:ext>
                  </a:extLst>
                </a:gridCol>
              </a:tblGrid>
              <a:tr h="469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592401"/>
                  </a:ext>
                </a:extLst>
              </a:tr>
              <a:tr h="469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00399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7970" y="871179"/>
            <a:ext cx="1816523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185" y="2896030"/>
            <a:ext cx="5834743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ta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XI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11, XII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12, ... , XX 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533988"/>
            <a:ext cx="583474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ta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XXI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21; XXV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25; ..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097588" y="1690688"/>
            <a:ext cx="1293" cy="516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075" y="3120898"/>
            <a:ext cx="6035925" cy="1781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360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" y="-23090"/>
            <a:ext cx="12374880" cy="1325563"/>
          </a:xfrm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BÀI 2. TẬP HỢP SỐ TỰ NHIÊN. GHI SỐ TỰ NHIÊN.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72408277"/>
              </p:ext>
            </p:extLst>
          </p:nvPr>
        </p:nvGraphicFramePr>
        <p:xfrm>
          <a:off x="143690" y="2181497"/>
          <a:ext cx="5133703" cy="3522159"/>
        </p:xfrm>
        <a:graphic>
          <a:graphicData uri="http://schemas.openxmlformats.org/drawingml/2006/table">
            <a:tbl>
              <a:tblPr firstRow="1" firstCol="1" bandRow="1"/>
              <a:tblGrid>
                <a:gridCol w="2599509">
                  <a:extLst>
                    <a:ext uri="{9D8B030D-6E8A-4147-A177-3AD203B41FA5}">
                      <a16:colId xmlns:a16="http://schemas.microsoft.com/office/drawing/2014/main" val="1451029538"/>
                    </a:ext>
                  </a:extLst>
                </a:gridCol>
                <a:gridCol w="2534194">
                  <a:extLst>
                    <a:ext uri="{9D8B030D-6E8A-4147-A177-3AD203B41FA5}">
                      <a16:colId xmlns:a16="http://schemas.microsoft.com/office/drawing/2014/main" val="2867143700"/>
                    </a:ext>
                  </a:extLst>
                </a:gridCol>
              </a:tblGrid>
              <a:tr h="384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tương ứng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23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882418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432706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XXII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534544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798097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883994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XXVI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22596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XXVIII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90850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XXIV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673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2613982"/>
            <a:ext cx="6659880" cy="20859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0663" y="2613982"/>
            <a:ext cx="744583" cy="285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8903" y="2991394"/>
            <a:ext cx="979714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8903" y="3788228"/>
            <a:ext cx="979714" cy="28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9788" y="4101737"/>
            <a:ext cx="1158829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9788" y="4559617"/>
            <a:ext cx="1158829" cy="28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4583" y="4951503"/>
            <a:ext cx="1476103" cy="260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70663" y="5337809"/>
            <a:ext cx="744583" cy="26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70663" y="3332439"/>
            <a:ext cx="744583" cy="37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1886" y="1384663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376449"/>
              </p:ext>
            </p:extLst>
          </p:nvPr>
        </p:nvGraphicFramePr>
        <p:xfrm>
          <a:off x="496387" y="2286000"/>
          <a:ext cx="5133703" cy="3522159"/>
        </p:xfrm>
        <a:graphic>
          <a:graphicData uri="http://schemas.openxmlformats.org/drawingml/2006/table">
            <a:tbl>
              <a:tblPr firstRow="1" firstCol="1" bandRow="1"/>
              <a:tblGrid>
                <a:gridCol w="2599509">
                  <a:extLst>
                    <a:ext uri="{9D8B030D-6E8A-4147-A177-3AD203B41FA5}">
                      <a16:colId xmlns:a16="http://schemas.microsoft.com/office/drawing/2014/main" val="1451029538"/>
                    </a:ext>
                  </a:extLst>
                </a:gridCol>
                <a:gridCol w="2534194">
                  <a:extLst>
                    <a:ext uri="{9D8B030D-6E8A-4147-A177-3AD203B41FA5}">
                      <a16:colId xmlns:a16="http://schemas.microsoft.com/office/drawing/2014/main" val="2867143700"/>
                    </a:ext>
                  </a:extLst>
                </a:gridCol>
              </a:tblGrid>
              <a:tr h="384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tương ứng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23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882418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432706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XXII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534544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798097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883994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XXVI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22596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XXVIII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90850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XXIV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03" marR="33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6737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3691" y="0"/>
            <a:ext cx="12048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1800" cap="sm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BÀI 2. TẬP HỢP SỐ TỰ NHIÊN. GHI SỐ TỰ NHIÊN.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1893" y="1204555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959" y="74077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35200" y="2782888"/>
            <a:ext cx="3467100" cy="668337"/>
            <a:chOff x="2235200" y="2782234"/>
            <a:chExt cx="3467100" cy="669129"/>
          </a:xfrm>
        </p:grpSpPr>
        <p:sp>
          <p:nvSpPr>
            <p:cNvPr id="3" name="TextBox 4"/>
            <p:cNvSpPr txBox="1">
              <a:spLocks noChangeArrowheads="1"/>
            </p:cNvSpPr>
            <p:nvPr/>
          </p:nvSpPr>
          <p:spPr bwMode="auto">
            <a:xfrm>
              <a:off x="2235200" y="2928143"/>
              <a:ext cx="3467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b) 10,5             N*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505200" y="2782234"/>
              <a:ext cx="762000" cy="669129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0" y="1924050"/>
            <a:ext cx="2794000" cy="669925"/>
            <a:chOff x="2286000" y="1924842"/>
            <a:chExt cx="2794000" cy="669129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2286000" y="1924843"/>
              <a:ext cx="27940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a) 15             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2000" y="1924842"/>
              <a:ext cx="762000" cy="669129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65513" y="2043113"/>
          <a:ext cx="4333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3" imgW="126725" imgH="126725" progId="Equation.DSMT4">
                  <p:embed/>
                </p:oleObj>
              </mc:Choice>
              <mc:Fallback>
                <p:oleObj name="Equation" r:id="rId3" imgW="126725" imgH="126725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043113"/>
                        <a:ext cx="43338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57600" y="2906713"/>
          <a:ext cx="43656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5" imgW="126835" imgH="152202" progId="Equation.DSMT4">
                  <p:embed/>
                </p:oleObj>
              </mc:Choice>
              <mc:Fallback>
                <p:oleObj name="Equation" r:id="rId5" imgW="126835" imgH="152202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906713"/>
                        <a:ext cx="43656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457200" y="838200"/>
            <a:ext cx="8229600" cy="1077913"/>
            <a:chOff x="457200" y="838200"/>
            <a:chExt cx="8229600" cy="1078278"/>
          </a:xfrm>
        </p:grpSpPr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457200" y="838200"/>
              <a:ext cx="8229600" cy="107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Chọn kí hiệu      hoặc      điền vào ô trống:</a:t>
              </a:r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3960813" y="964188"/>
            <a:ext cx="433387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6" name="Equation" r:id="rId7" imgW="126725" imgH="126725" progId="Equation.DSMT4">
                    <p:embed/>
                  </p:oleObj>
                </mc:Choice>
                <mc:Fallback>
                  <p:oleObj name="Equation" r:id="rId7" imgW="126725" imgH="126725" progId="Equation.DSMT4">
                    <p:embed/>
                    <p:pic>
                      <p:nvPicPr>
                        <p:cNvPr id="2869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0813" y="964188"/>
                          <a:ext cx="433387" cy="433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5354638" y="900687"/>
            <a:ext cx="436562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" name="Equation" r:id="rId8" imgW="126835" imgH="152202" progId="Equation.DSMT4">
                    <p:embed/>
                  </p:oleObj>
                </mc:Choice>
                <mc:Fallback>
                  <p:oleObj name="Equation" r:id="rId8" imgW="126835" imgH="152202" progId="Equation.DSMT4">
                    <p:embed/>
                    <p:pic>
                      <p:nvPicPr>
                        <p:cNvPr id="2869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38" y="900687"/>
                          <a:ext cx="436562" cy="52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2286000" y="3709988"/>
            <a:ext cx="2794000" cy="1028700"/>
            <a:chOff x="2286000" y="3710778"/>
            <a:chExt cx="2794000" cy="1028700"/>
          </a:xfrm>
        </p:grpSpPr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2286000" y="3963985"/>
              <a:ext cx="27940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c)                N</a:t>
              </a:r>
            </a:p>
          </p:txBody>
        </p:sp>
        <p:graphicFrame>
          <p:nvGraphicFramePr>
            <p:cNvPr id="16" name="Object 6"/>
            <p:cNvGraphicFramePr>
              <a:graphicFrameLocks noChangeAspect="1"/>
            </p:cNvGraphicFramePr>
            <p:nvPr/>
          </p:nvGraphicFramePr>
          <p:xfrm>
            <a:off x="2823418" y="3710778"/>
            <a:ext cx="398363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" name="Equation" r:id="rId9" imgW="152334" imgH="393529" progId="Equation.DSMT4">
                    <p:embed/>
                  </p:oleObj>
                </mc:Choice>
                <mc:Fallback>
                  <p:oleObj name="Equation" r:id="rId9" imgW="152334" imgH="393529" progId="Equation.DSMT4">
                    <p:embed/>
                    <p:pic>
                      <p:nvPicPr>
                        <p:cNvPr id="2869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3418" y="3710778"/>
                          <a:ext cx="398363" cy="1028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3206750" y="3817140"/>
              <a:ext cx="762000" cy="669925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2286000" y="4773613"/>
            <a:ext cx="2794000" cy="668337"/>
            <a:chOff x="2286000" y="4773614"/>
            <a:chExt cx="2794000" cy="669129"/>
          </a:xfrm>
        </p:grpSpPr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2286000" y="4920456"/>
              <a:ext cx="27940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d)  100             N  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87750" y="4773614"/>
              <a:ext cx="762000" cy="669129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314700" y="3890963"/>
          <a:ext cx="43656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11" imgW="126835" imgH="152202" progId="Equation.DSMT4">
                  <p:embed/>
                </p:oleObj>
              </mc:Choice>
              <mc:Fallback>
                <p:oleObj name="Equation" r:id="rId11" imgW="126835" imgH="152202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3890963"/>
                        <a:ext cx="43656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751263" y="4891088"/>
          <a:ext cx="4333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12" imgW="126725" imgH="126725" progId="Equation.DSMT4">
                  <p:embed/>
                </p:oleObj>
              </mc:Choice>
              <mc:Fallback>
                <p:oleObj name="Equation" r:id="rId12" imgW="126725" imgH="126725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4891088"/>
                        <a:ext cx="43338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4825274" y="9107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" y="64559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00278"/>
              </p:ext>
            </p:extLst>
          </p:nvPr>
        </p:nvGraphicFramePr>
        <p:xfrm>
          <a:off x="3122023" y="1809205"/>
          <a:ext cx="6477000" cy="4267200"/>
        </p:xfrm>
        <a:graphic>
          <a:graphicData uri="http://schemas.openxmlformats.org/drawingml/2006/table">
            <a:tbl>
              <a:tblPr firstRow="1" bandRow="1"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Khẳng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a) 1999 &gt; 2003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b) 100 000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c) 5 ≤ 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98823" y="440000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973423" y="267280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859123" y="356180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998823" y="516200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72577" y="97880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07177" y="682080"/>
            <a:ext cx="822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các khẳng định sau, khẳng định nào đúng, khẳng định nào sai?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237" y="61304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982029" y="237354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416629" y="821554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thành bảng dưới đây vào vở:</a:t>
            </a:r>
          </a:p>
        </p:txBody>
      </p:sp>
      <p:graphicFrame>
        <p:nvGraphicFramePr>
          <p:cNvPr id="4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049942"/>
              </p:ext>
            </p:extLst>
          </p:nvPr>
        </p:nvGraphicFramePr>
        <p:xfrm>
          <a:off x="2099129" y="2124891"/>
          <a:ext cx="8699500" cy="1447800"/>
        </p:xfrm>
        <a:graphic>
          <a:graphicData uri="http://schemas.openxmlformats.org/drawingml/2006/table">
            <a:tbl>
              <a:tblPr/>
              <a:tblGrid>
                <a:gridCol w="214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508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71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3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21629" y="2886891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XXVII 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940879" y="2124891"/>
            <a:ext cx="80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217229" y="2886891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665029" y="2124891"/>
            <a:ext cx="80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808029" y="2874191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478" y="34478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5755" y="113621"/>
            <a:ext cx="4643846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1345473"/>
            <a:ext cx="9704479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596621"/>
            <a:ext cx="9701349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HƯỚNG DẪN VỀ NHÀ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; 4 ;5   (SBT-tr9)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352" y="12231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25" y="0"/>
            <a:ext cx="12258889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0159" y="2717144"/>
            <a:ext cx="85300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42215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2" y="180203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54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BÀI 2. TẬP HỢP SỐ TỰ NHIÊN.</a:t>
            </a:r>
            <a:br>
              <a:rPr kumimoji="0" lang="en-US" sz="54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en-US" sz="54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GHI SỐ TỰ NHIÊN.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84" y="3317966"/>
            <a:ext cx="12096416" cy="344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4420" y="845961"/>
            <a:ext cx="4443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ĐỀ1:TẬP HỢP</a:t>
            </a:r>
          </a:p>
        </p:txBody>
      </p:sp>
    </p:spTree>
    <p:extLst>
      <p:ext uri="{BB962C8B-B14F-4D97-AF65-F5344CB8AC3E}">
        <p14:creationId xmlns:p14="http://schemas.microsoft.com/office/powerpoint/2010/main" val="41536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BÀI 2. TẬP HỢP SỐ TỰ NHIÊN.</a:t>
            </a:r>
            <a:b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GHI SỐ TỰ NHIÊN.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N*.</a:t>
            </a:r>
            <a:endParaRPr lang="en-US" sz="18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68" y="1903752"/>
            <a:ext cx="5157787" cy="1202645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 0; 1; 2; 3; 4;...}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10" y="2847702"/>
            <a:ext cx="4820195" cy="4193177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N*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C = {1, 2, 3, 4, 5}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64331" y="2037807"/>
            <a:ext cx="39188" cy="482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662" y="1690689"/>
            <a:ext cx="6806338" cy="3821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9" y="1227909"/>
            <a:ext cx="9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BÀI 2. TẬP HỢP SỐ TỰ NHIÊN.</a:t>
            </a:r>
            <a:b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GHI SỐ TỰ NHIÊN.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" y="1681162"/>
            <a:ext cx="5451565" cy="87915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" y="3471113"/>
            <a:ext cx="5906135" cy="2312125"/>
          </a:xfrm>
        </p:spPr>
        <p:txBody>
          <a:bodyPr>
            <a:normAutofit lnSpcReduction="10000"/>
          </a:bodyPr>
          <a:lstStyle/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(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9). Hai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5486" y="1741307"/>
            <a:ext cx="5768250" cy="15897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 0; 1; 2; 3; ...}.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0; 1; 2; 3;...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5486" y="4310743"/>
            <a:ext cx="5019901" cy="2547256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 VD: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8...</a:t>
            </a:r>
            <a:endParaRPr lang="en-US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  &lt; b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https://lh6.googleusercontent.com/Pe5pzIEcwMl7YXdBtWrGXZa1FOHiEh3xsjRKFYc3KkE-4evnUZV_TiMCBvj361BcvC_XXbW2RVOEULq7pSza1VPJQX4YmuuwZzi9Qgol1lieBZCO1RCW_ey2QQzVl6kn5ZI1Dy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99" y="3471113"/>
            <a:ext cx="5290457" cy="4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lh6.googleusercontent.com/Pe5pzIEcwMl7YXdBtWrGXZa1FOHiEh3xsjRKFYc3KkE-4evnUZV_TiMCBvj361BcvC_XXbW2RVOEULq7pSza1VPJQX4YmuuwZzi9Qgol1lieBZCO1RCW_ey2QQzVl6kn5ZI1Dy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" y="2441254"/>
            <a:ext cx="5290457" cy="451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>
            <a:stCxn id="2" idx="2"/>
          </p:cNvCxnSpPr>
          <p:nvPr/>
        </p:nvCxnSpPr>
        <p:spPr>
          <a:xfrm>
            <a:off x="6097588" y="1690688"/>
            <a:ext cx="61095" cy="5167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39" y="118171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BÀI 2. TẬP HỢP SỐ TỰ NHIÊN.</a:t>
            </a:r>
            <a:b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GHI SỐ TỰ NHIÊN.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818411"/>
            <a:ext cx="5721530" cy="1029291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</a:pPr>
            <a:endParaRPr lang="en-US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</a:pPr>
            <a:endParaRPr lang="en-US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en-US" sz="11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1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1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1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1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1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1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1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1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12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692" y="2505075"/>
            <a:ext cx="5577839" cy="2524125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17, 19, 21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101,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100, 99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22" y="1690688"/>
            <a:ext cx="6375135" cy="32107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816865" y="1690688"/>
            <a:ext cx="48357" cy="516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921" y="921081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BÀI 2. TẬP HỢP SỐ TỰ NHIÊN.</a:t>
            </a:r>
            <a:b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en-US" sz="49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GHI SỐ TỰ NHIÊN.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44968"/>
            <a:ext cx="6097587" cy="1215797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5183" y="1476216"/>
            <a:ext cx="6087292" cy="1906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1309" y="2252866"/>
            <a:ext cx="4632393" cy="259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 &gt; 2021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 &gt; 2020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=&gt; a &gt; 2020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 &lt; 2000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 &lt; 202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=&gt; a &lt; 2020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499463" y="1842807"/>
            <a:ext cx="91440" cy="501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0053" y="4785239"/>
            <a:ext cx="261321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053" y="5212080"/>
            <a:ext cx="375936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&lt; b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&lt; 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&lt; 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903" y="3905567"/>
            <a:ext cx="6296297" cy="2734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1920" y="5699586"/>
            <a:ext cx="5011782" cy="134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{35, 30, 25, 20, 15, 10, 5, 0}.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767" y="1273043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38126" y="1461137"/>
            <a:ext cx="493476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</a:pP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4; 5; 6; 7; 8; 9.</a:t>
            </a:r>
          </a:p>
          <a:p>
            <a:pPr fontAlgn="base"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</a:pPr>
            <a:endParaRPr lang="en-US" alt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</a:pPr>
            <a:endParaRPr lang="en-US" alt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52400" y="2646363"/>
            <a:ext cx="1290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en-US" altLang="en-US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0800" y="550863"/>
            <a:ext cx="675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Ghi số tự nhiên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8125" y="1106488"/>
            <a:ext cx="4473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Hệ thập phân: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253497"/>
            <a:ext cx="53499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92313"/>
            <a:ext cx="576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" y="-6623"/>
            <a:ext cx="12141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800" cap="sm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BÀI 2. TẬP HỢP SỐ TỰ NHIÊN</a:t>
            </a:r>
            <a:r>
              <a:rPr lang="en-US" sz="3200" b="1" kern="1800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. </a:t>
            </a:r>
            <a:r>
              <a:rPr lang="en-US" sz="3200" b="1" kern="1800" cap="sm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GHI SỐ TỰ NHIÊN.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1461137"/>
            <a:ext cx="6313714" cy="350274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760720" y="802082"/>
            <a:ext cx="0" cy="6055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31592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4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7436"/>
              </p:ext>
            </p:extLst>
          </p:nvPr>
        </p:nvGraphicFramePr>
        <p:xfrm>
          <a:off x="2136955" y="4240492"/>
          <a:ext cx="622327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2400300" imgH="279400" progId="Equation.DSMT4">
                  <p:embed/>
                </p:oleObj>
              </mc:Choice>
              <mc:Fallback>
                <p:oleObj name="Equation" r:id="rId3" imgW="2400300" imgH="279400" progId="Equation.DSMT4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955" y="4240492"/>
                        <a:ext cx="622327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54193"/>
              </p:ext>
            </p:extLst>
          </p:nvPr>
        </p:nvGraphicFramePr>
        <p:xfrm>
          <a:off x="1924050" y="3657600"/>
          <a:ext cx="39624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5" imgW="1841500" imgH="279400" progId="Equation.DSMT4">
                  <p:embed/>
                </p:oleObj>
              </mc:Choice>
              <mc:Fallback>
                <p:oleObj name="Equation" r:id="rId5" imgW="1841500" imgH="279400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3657600"/>
                        <a:ext cx="39624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96096"/>
              </p:ext>
            </p:extLst>
          </p:nvPr>
        </p:nvGraphicFramePr>
        <p:xfrm>
          <a:off x="2152650" y="5029200"/>
          <a:ext cx="64008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7" imgW="3086100" imgH="279400" progId="Equation.DSMT4">
                  <p:embed/>
                </p:oleObj>
              </mc:Choice>
              <mc:Fallback>
                <p:oleObj name="Equation" r:id="rId7" imgW="3086100" imgH="279400" progId="Equation.DSMT4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5029200"/>
                        <a:ext cx="64008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8125" y="1812925"/>
            <a:ext cx="9058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-Mỗi chữ số trong một số ở những vị trí khác nhau có những giá trị khác nhau.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136956" y="3016250"/>
            <a:ext cx="65367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= 300 + 30 +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103313" y="3021013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1943" y="619918"/>
            <a:ext cx="675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38125" y="1106488"/>
            <a:ext cx="4473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BD0D9"/>
              </a:buClr>
              <a:buSzPct val="95000"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Hệ thập phân: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3756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1800" cap="sm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2. TẬP HỢP SỐ TỰ NHIÊN. GHI SỐ TỰ NHIÊN.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131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2" y="1764600"/>
            <a:ext cx="6096000" cy="28585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× 100+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× 10 +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2 021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 × 1000 +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100 +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× 10 +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0"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96 208 984: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7371" y="1672046"/>
            <a:ext cx="556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96 208 984.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27224" y="1384663"/>
            <a:ext cx="100147" cy="5473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3771" y="972830"/>
            <a:ext cx="290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95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1800" cap="sm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2. TẬP HỢP SỐ TỰ NHIÊN. GHI SỐ TỰ NHIÊN.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349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886</Words>
  <Application>Microsoft Office PowerPoint</Application>
  <PresentationFormat>Widescreen</PresentationFormat>
  <Paragraphs>184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1_Office Theme</vt:lpstr>
      <vt:lpstr>Equation</vt:lpstr>
      <vt:lpstr>PowerPoint Presentation</vt:lpstr>
      <vt:lpstr>BÀI 2. TẬP HỢP SỐ TỰ NHIÊN.  GHI SỐ TỰ NHIÊN.</vt:lpstr>
      <vt:lpstr>BÀI 2. TẬP HỢP SỐ TỰ NHIÊN.  GHI SỐ TỰ NHIÊN.</vt:lpstr>
      <vt:lpstr>BÀI 2. TẬP HỢP SỐ TỰ NHIÊN.  GHI SỐ TỰ NHIÊN.</vt:lpstr>
      <vt:lpstr>BÀI 2. TẬP HỢP SỐ TỰ NHIÊN.  GHI SỐ TỰ NHIÊN.</vt:lpstr>
      <vt:lpstr>BÀI 2. TẬP HỢP SỐ TỰ NHIÊN.  GHI SỐ TỰ NHIÊN.</vt:lpstr>
      <vt:lpstr>PowerPoint Presentation</vt:lpstr>
      <vt:lpstr>PowerPoint Presentation</vt:lpstr>
      <vt:lpstr>PowerPoint Presentation</vt:lpstr>
      <vt:lpstr>BÀI 2. TẬP HỢP SỐ TỰ NHIÊN. GHI SỐ TỰ NHIÊN.</vt:lpstr>
      <vt:lpstr>BÀI 2. TẬP HỢP SỐ TỰ NHIÊN. GHI SỐ TỰ NHIÊN.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2. TẬP HỢP SỐ TỰ NHIÊN. GHI SỐ TỰ NHIÊN.</dc:title>
  <dc:creator>Admin</dc:creator>
  <cp:lastModifiedBy>Admin</cp:lastModifiedBy>
  <cp:revision>40</cp:revision>
  <dcterms:created xsi:type="dcterms:W3CDTF">2021-08-20T04:47:36Z</dcterms:created>
  <dcterms:modified xsi:type="dcterms:W3CDTF">2022-07-27T04:33:00Z</dcterms:modified>
</cp:coreProperties>
</file>